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B3"/>
    <a:srgbClr val="06B21A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492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744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9284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6856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81099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1299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892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7229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8234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6566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2266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283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0384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6853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7372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6539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2112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D308EB-8DFA-41B8-BE9F-5DF12E2DF1D1}" type="datetimeFigureOut">
              <a:rPr lang="uk-UA" smtClean="0"/>
              <a:pPr/>
              <a:t>22.10.2020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A83F6D-EFC9-4E97-BA6A-C418E7CAA47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06120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699" y="357809"/>
            <a:ext cx="5907418" cy="21468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51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Пишаюся тобою, </a:t>
            </a:r>
            <a:br>
              <a:rPr lang="uk-UA" sz="51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</a:br>
            <a:r>
              <a:rPr lang="uk-UA" sz="51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рідний краю</a:t>
            </a:r>
            <a:endParaRPr lang="uk-UA" sz="5100" b="1" dirty="0"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1203" y="4725725"/>
            <a:ext cx="4230094" cy="1650558"/>
          </a:xfrm>
        </p:spPr>
        <p:txBody>
          <a:bodyPr>
            <a:norm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К</a:t>
            </a:r>
            <a:r>
              <a:rPr lang="uk-UA" sz="1600" dirty="0" smtClean="0">
                <a:solidFill>
                  <a:schemeClr val="bg1"/>
                </a:solidFill>
              </a:rPr>
              <a:t>ерівник проєкту   Н. Г. Токар</a:t>
            </a:r>
          </a:p>
          <a:p>
            <a:r>
              <a:rPr lang="uk-UA" sz="1500" dirty="0" smtClean="0">
                <a:solidFill>
                  <a:schemeClr val="bg1"/>
                </a:solidFill>
              </a:rPr>
              <a:t>Колективна робота учнів 9-А класу</a:t>
            </a:r>
          </a:p>
          <a:p>
            <a:r>
              <a:rPr lang="uk-UA" sz="1400" dirty="0" smtClean="0">
                <a:solidFill>
                  <a:schemeClr val="bg1"/>
                </a:solidFill>
              </a:rPr>
              <a:t>КОМУНАЛЬНИЙ ЗАКЛАД 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r>
              <a:rPr lang="uk-UA" sz="1400" dirty="0" smtClean="0">
                <a:solidFill>
                  <a:schemeClr val="bg1"/>
                </a:solidFill>
              </a:rPr>
              <a:t>ЗОЛОТОНІСЬКА САНАТОРНА ШКОЛА ЧЕРКАСЬКОЇ ОБЛАСНОЇ РАДИ ”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" y="2974450"/>
            <a:ext cx="7005100" cy="350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6207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459" y="4554918"/>
            <a:ext cx="9250417" cy="2303082"/>
          </a:xfrm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b="1" cap="none" dirty="0">
                <a:ln w="190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Майже 16 % території України вкриті лісами. Загальна площа – понад 10 млн. га. За біорізноманіттям наші ліси посідають одне з перших місць у Європі.</a:t>
            </a:r>
          </a:p>
        </p:txBody>
      </p:sp>
    </p:spTree>
    <p:extLst>
      <p:ext uri="{BB962C8B-B14F-4D97-AF65-F5344CB8AC3E}">
        <p14:creationId xmlns="" xmlns:p14="http://schemas.microsoft.com/office/powerpoint/2010/main" val="382002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13" y="87466"/>
            <a:ext cx="12006470" cy="245695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>
                <a:solidFill>
                  <a:srgbClr val="7030A0"/>
                </a:solidFill>
              </a:rPr>
              <a:t>Якщо порахувати великі і маленькі річки України разом – </a:t>
            </a:r>
            <a:r>
              <a:rPr lang="uk-UA" sz="2000" b="1" dirty="0">
                <a:solidFill>
                  <a:srgbClr val="7030A0"/>
                </a:solidFill>
              </a:rPr>
              <a:t>виходить 63 тисячі! </a:t>
            </a:r>
            <a:r>
              <a:rPr lang="uk-UA" sz="2000" dirty="0">
                <a:solidFill>
                  <a:srgbClr val="7030A0"/>
                </a:solidFill>
              </a:rPr>
              <a:t>Загальна довжина річок і потічків – </a:t>
            </a:r>
            <a:r>
              <a:rPr lang="uk-UA" sz="2000" b="1" dirty="0">
                <a:solidFill>
                  <a:srgbClr val="7030A0"/>
                </a:solidFill>
              </a:rPr>
              <a:t>понад 206 тис. км. </a:t>
            </a:r>
            <a:r>
              <a:rPr lang="uk-UA" sz="2000" b="1" dirty="0" smtClean="0">
                <a:solidFill>
                  <a:srgbClr val="7030A0"/>
                </a:solidFill>
              </a:rPr>
              <a:t/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dirty="0" smtClean="0">
                <a:solidFill>
                  <a:srgbClr val="7030A0"/>
                </a:solidFill>
              </a:rPr>
              <a:t>З </a:t>
            </a:r>
            <a:r>
              <a:rPr lang="uk-UA" sz="2000" dirty="0">
                <a:solidFill>
                  <a:srgbClr val="7030A0"/>
                </a:solidFill>
              </a:rPr>
              <a:t>них -  93% завдовжки менше 10 км; річок завдовжки понад 10 км налічується 3219, а їхня </a:t>
            </a:r>
            <a:r>
              <a:rPr lang="uk-UA" sz="2000" b="1" dirty="0">
                <a:solidFill>
                  <a:srgbClr val="7030A0"/>
                </a:solidFill>
              </a:rPr>
              <a:t>загальна довжина </a:t>
            </a:r>
            <a:r>
              <a:rPr lang="uk-UA" sz="2000" dirty="0">
                <a:solidFill>
                  <a:srgbClr val="7030A0"/>
                </a:solidFill>
              </a:rPr>
              <a:t>становить близько </a:t>
            </a:r>
            <a:r>
              <a:rPr lang="uk-UA" sz="2000" b="1" dirty="0">
                <a:solidFill>
                  <a:srgbClr val="7030A0"/>
                </a:solidFill>
              </a:rPr>
              <a:t>74 тис. км. </a:t>
            </a:r>
            <a:r>
              <a:rPr lang="uk-UA" sz="2000" dirty="0" smtClean="0">
                <a:solidFill>
                  <a:srgbClr val="7030A0"/>
                </a:solidFill>
              </a:rPr>
              <a:t/>
            </a:r>
            <a:br>
              <a:rPr lang="uk-UA" sz="2000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Ще </a:t>
            </a:r>
            <a:r>
              <a:rPr lang="uk-UA" sz="2000" b="1" dirty="0">
                <a:solidFill>
                  <a:srgbClr val="7030A0"/>
                </a:solidFill>
              </a:rPr>
              <a:t>в Україні багато мальовничих озер</a:t>
            </a:r>
            <a:r>
              <a:rPr lang="uk-UA" sz="2000" b="1" dirty="0" smtClean="0">
                <a:solidFill>
                  <a:srgbClr val="7030A0"/>
                </a:solidFill>
              </a:rPr>
              <a:t>!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dirty="0">
                <a:solidFill>
                  <a:srgbClr val="7030A0"/>
                </a:solidFill>
              </a:rPr>
              <a:t>Близько 20 тисяч, з них </a:t>
            </a:r>
            <a:r>
              <a:rPr lang="uk-UA" sz="2000" dirty="0" smtClean="0">
                <a:solidFill>
                  <a:srgbClr val="7030A0"/>
                </a:solidFill>
              </a:rPr>
              <a:t>сім </a:t>
            </a:r>
            <a:r>
              <a:rPr lang="uk-UA" sz="2000" dirty="0">
                <a:solidFill>
                  <a:srgbClr val="7030A0"/>
                </a:solidFill>
              </a:rPr>
              <a:t>тисяч – площею  більше 10 га. </a:t>
            </a:r>
            <a:r>
              <a:rPr lang="uk-UA" sz="2000" dirty="0" smtClean="0">
                <a:solidFill>
                  <a:srgbClr val="7030A0"/>
                </a:solidFill>
              </a:rPr>
              <a:t/>
            </a:r>
            <a:br>
              <a:rPr lang="uk-UA" sz="2000" dirty="0" smtClean="0">
                <a:solidFill>
                  <a:srgbClr val="7030A0"/>
                </a:solidFill>
              </a:rPr>
            </a:br>
            <a:r>
              <a:rPr lang="uk-UA" sz="2000" dirty="0" smtClean="0">
                <a:solidFill>
                  <a:srgbClr val="7030A0"/>
                </a:solidFill>
              </a:rPr>
              <a:t>Найбільше </a:t>
            </a:r>
            <a:r>
              <a:rPr lang="uk-UA" sz="2000" dirty="0">
                <a:solidFill>
                  <a:srgbClr val="7030A0"/>
                </a:solidFill>
              </a:rPr>
              <a:t>озеро – Ялпуг (на Одещині), а найглибше – Світязь (одне з Шацьких озер).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2898717"/>
            <a:ext cx="5997158" cy="326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71" y="2608028"/>
            <a:ext cx="6009312" cy="400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7565" y="5613621"/>
            <a:ext cx="1272209" cy="3419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Ялпуг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37629" y="6167168"/>
            <a:ext cx="1073426" cy="313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Світязь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54980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902" y="205139"/>
            <a:ext cx="9328455" cy="1937005"/>
          </a:xfrm>
        </p:spPr>
        <p:txBody>
          <a:bodyPr>
            <a:no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cs typeface="Andalus" panose="02020603050405020304" pitchFamily="18" charset="-78"/>
              </a:rPr>
              <a:t>В Україні є на що подивитись. </a:t>
            </a:r>
            <a:r>
              <a:rPr lang="uk-UA" sz="1600" dirty="0">
                <a:solidFill>
                  <a:srgbClr val="C00000"/>
                </a:solidFill>
                <a:cs typeface="Andalus" panose="02020603050405020304" pitchFamily="18" charset="-78"/>
              </a:rPr>
              <a:t>І так вважають не лише українці</a:t>
            </a:r>
            <a: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  <a:t>.</a:t>
            </a:r>
            <a:b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</a:br>
            <a: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  <a:t> </a:t>
            </a:r>
            <a:r>
              <a:rPr lang="uk-UA" sz="1600" dirty="0">
                <a:solidFill>
                  <a:srgbClr val="C00000"/>
                </a:solidFill>
                <a:cs typeface="Andalus" panose="02020603050405020304" pitchFamily="18" charset="-78"/>
              </a:rPr>
              <a:t>Сім об’єктів з України входять до списку світової спадщини </a:t>
            </a:r>
            <a:r>
              <a:rPr lang="uk-UA" sz="1600" b="1" dirty="0">
                <a:solidFill>
                  <a:srgbClr val="C00000"/>
                </a:solidFill>
                <a:cs typeface="Andalus" panose="02020603050405020304" pitchFamily="18" charset="-78"/>
              </a:rPr>
              <a:t>ЮНЕСКО</a:t>
            </a:r>
            <a:r>
              <a:rPr lang="uk-UA" sz="16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>.</a:t>
            </a:r>
            <a: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  <a:t/>
            </a:r>
            <a:b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</a:br>
            <a: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  <a:t> </a:t>
            </a:r>
            <a:r>
              <a:rPr lang="uk-UA" sz="1600" dirty="0">
                <a:solidFill>
                  <a:srgbClr val="C00000"/>
                </a:solidFill>
                <a:cs typeface="Andalus" panose="02020603050405020304" pitchFamily="18" charset="-78"/>
              </a:rPr>
              <a:t>А це близько 0,65% від загальної кількості об’єктів світової спадщини у світі. </a:t>
            </a:r>
            <a:r>
              <a:rPr lang="uk-UA" sz="1600" b="1" dirty="0">
                <a:solidFill>
                  <a:srgbClr val="C00000"/>
                </a:solidFill>
                <a:cs typeface="Andalus" panose="02020603050405020304" pitchFamily="18" charset="-78"/>
              </a:rPr>
              <a:t>Зважаючи на розміри світу, не так вже й мало! </a:t>
            </a:r>
            <a:r>
              <a:rPr lang="uk-UA" sz="1600" b="1" dirty="0" smtClean="0">
                <a:solidFill>
                  <a:srgbClr val="C00000"/>
                </a:solidFill>
                <a:cs typeface="Andalus" panose="02020603050405020304" pitchFamily="18" charset="-78"/>
              </a:rPr>
              <a:t/>
            </a:r>
            <a:br>
              <a:rPr lang="uk-UA" sz="1600" b="1" dirty="0" smtClean="0">
                <a:solidFill>
                  <a:srgbClr val="C00000"/>
                </a:solidFill>
                <a:cs typeface="Andalus" panose="02020603050405020304" pitchFamily="18" charset="-78"/>
              </a:rPr>
            </a:br>
            <a: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  <a:t>З </a:t>
            </a:r>
            <a:r>
              <a:rPr lang="uk-UA" sz="1600" dirty="0">
                <a:solidFill>
                  <a:srgbClr val="C00000"/>
                </a:solidFill>
                <a:cs typeface="Andalus" panose="02020603050405020304" pitchFamily="18" charset="-78"/>
              </a:rPr>
              <a:t>них </a:t>
            </a:r>
            <a: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  <a:t>шість </a:t>
            </a:r>
            <a:r>
              <a:rPr lang="uk-UA" sz="1600" dirty="0">
                <a:solidFill>
                  <a:srgbClr val="C00000"/>
                </a:solidFill>
                <a:cs typeface="Andalus" panose="02020603050405020304" pitchFamily="18" charset="-78"/>
              </a:rPr>
              <a:t>є культурними об’єктами та  один – природнім. </a:t>
            </a:r>
            <a: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  <a:t/>
            </a:r>
            <a:b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</a:br>
            <a:r>
              <a:rPr lang="uk-UA" sz="1600" dirty="0" smtClean="0">
                <a:solidFill>
                  <a:srgbClr val="C00000"/>
                </a:solidFill>
                <a:cs typeface="Andalus" panose="02020603050405020304" pitchFamily="18" charset="-78"/>
              </a:rPr>
              <a:t>Також </a:t>
            </a:r>
            <a:r>
              <a:rPr lang="uk-UA" sz="1600" dirty="0">
                <a:solidFill>
                  <a:srgbClr val="C00000"/>
                </a:solidFill>
                <a:cs typeface="Andalus" panose="02020603050405020304" pitchFamily="18" charset="-78"/>
              </a:rPr>
              <a:t>чимало архітектурних споруд України є у списку, який пропонують включити до світової спадщини. </a:t>
            </a:r>
            <a:r>
              <a:rPr lang="uk-UA" sz="1600" b="1" dirty="0">
                <a:solidFill>
                  <a:srgbClr val="C00000"/>
                </a:solidFill>
                <a:cs typeface="Andalus" panose="02020603050405020304" pitchFamily="18" charset="-78"/>
              </a:rPr>
              <a:t>А значить,  їх цінують у світі!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7" y="2208553"/>
            <a:ext cx="3062742" cy="2041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3940" y="2317594"/>
            <a:ext cx="1045847" cy="4812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Собор Святої </a:t>
            </a:r>
            <a:r>
              <a:rPr lang="ru-RU" sz="800" dirty="0" smtClean="0">
                <a:solidFill>
                  <a:schemeClr val="bg1"/>
                </a:solidFill>
              </a:rPr>
              <a:t>Софії (м. Київ), внесено з 1990р.</a:t>
            </a:r>
            <a:endParaRPr lang="uk-UA" sz="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51" y="2210269"/>
            <a:ext cx="2529017" cy="200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14389" y="2296459"/>
            <a:ext cx="1252082" cy="4764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 smtClean="0">
                <a:solidFill>
                  <a:schemeClr val="bg1"/>
                </a:solidFill>
              </a:rPr>
              <a:t>Ансамбль історичного центру (м. Львів), внесено з 1998р.</a:t>
            </a:r>
            <a:endParaRPr lang="uk-UA" sz="8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59" y="2206241"/>
            <a:ext cx="2362193" cy="2013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736264" y="2334435"/>
            <a:ext cx="1121514" cy="5528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Геодезична дуга Стрýве на </a:t>
            </a:r>
            <a:r>
              <a:rPr lang="ru-RU" sz="800" dirty="0" smtClean="0">
                <a:solidFill>
                  <a:schemeClr val="bg1"/>
                </a:solidFill>
              </a:rPr>
              <a:t>Хмельниччині, </a:t>
            </a:r>
            <a:r>
              <a:rPr lang="ru-RU" sz="800" dirty="0">
                <a:solidFill>
                  <a:schemeClr val="bg1"/>
                </a:solidFill>
              </a:rPr>
              <a:t>в</a:t>
            </a:r>
            <a:r>
              <a:rPr lang="ru-RU" sz="800" dirty="0" smtClean="0">
                <a:solidFill>
                  <a:schemeClr val="bg1"/>
                </a:solidFill>
              </a:rPr>
              <a:t>несено з 2007р.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52" y="2142144"/>
            <a:ext cx="4071374" cy="210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061563" y="2229185"/>
            <a:ext cx="1757238" cy="3816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</a:rPr>
              <a:t>Резиденция </a:t>
            </a:r>
            <a:r>
              <a:rPr lang="ru-RU" sz="800" dirty="0">
                <a:solidFill>
                  <a:schemeClr val="bg1"/>
                </a:solidFill>
              </a:rPr>
              <a:t>Буковинських та Далматинських </a:t>
            </a:r>
            <a:r>
              <a:rPr lang="ru-RU" sz="800" dirty="0" smtClean="0">
                <a:solidFill>
                  <a:schemeClr val="bg1"/>
                </a:solidFill>
              </a:rPr>
              <a:t>митрополитів, внесено з 2011р.</a:t>
            </a:r>
            <a:endParaRPr lang="uk-UA" sz="8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" y="4215375"/>
            <a:ext cx="3859914" cy="211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 12"/>
          <p:cNvSpPr/>
          <p:nvPr/>
        </p:nvSpPr>
        <p:spPr>
          <a:xfrm>
            <a:off x="344129" y="4493342"/>
            <a:ext cx="1966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344129" y="44933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389848" y="4493342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4312" y="6255487"/>
            <a:ext cx="3738423" cy="4656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800" dirty="0" smtClean="0">
                <a:solidFill>
                  <a:schemeClr val="bg1"/>
                </a:solidFill>
              </a:rPr>
              <a:t>Дерев'яні  церкви Карпатського регіону України та Польщі (спільна українсько-польська номінація, 2013р.)</a:t>
            </a:r>
            <a:endParaRPr lang="uk-UA" sz="8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39" y="4223430"/>
            <a:ext cx="2492988" cy="210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064225" y="6234594"/>
            <a:ext cx="2326743" cy="4544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 smtClean="0">
                <a:solidFill>
                  <a:schemeClr val="bg1"/>
                </a:solidFill>
              </a:rPr>
              <a:t>Стародавнє місто Херсонес Таврійський та його хора , внесено з 2013р.</a:t>
            </a:r>
            <a:endParaRPr lang="uk-UA" sz="800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30" y="4215375"/>
            <a:ext cx="5533095" cy="211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6605063" y="6292633"/>
            <a:ext cx="5331298" cy="3563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 smtClean="0">
                <a:solidFill>
                  <a:schemeClr val="bg1"/>
                </a:solidFill>
              </a:rPr>
              <a:t>Об'єкт природної спадщини </a:t>
            </a:r>
            <a:r>
              <a:rPr lang="en-US" sz="800" dirty="0" smtClean="0">
                <a:solidFill>
                  <a:schemeClr val="bg1"/>
                </a:solidFill>
              </a:rPr>
              <a:t>‘</a:t>
            </a:r>
            <a:r>
              <a:rPr lang="uk-UA" sz="800" dirty="0" smtClean="0">
                <a:solidFill>
                  <a:schemeClr val="bg1"/>
                </a:solidFill>
              </a:rPr>
              <a:t>Букові праліси та давні ліси Карпат</a:t>
            </a:r>
            <a:r>
              <a:rPr lang="en-US" sz="800" dirty="0" smtClean="0">
                <a:solidFill>
                  <a:schemeClr val="bg1"/>
                </a:solidFill>
              </a:rPr>
              <a:t>’</a:t>
            </a:r>
            <a:r>
              <a:rPr lang="uk-UA" sz="800" dirty="0" smtClean="0">
                <a:solidFill>
                  <a:schemeClr val="bg1"/>
                </a:solidFill>
              </a:rPr>
              <a:t>, внесено з 2007р.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8061563" y="3905843"/>
            <a:ext cx="2488460" cy="2454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 smtClean="0">
                <a:solidFill>
                  <a:schemeClr val="bg1"/>
                </a:solidFill>
              </a:rPr>
              <a:t>Нині будинок Чернівецького національного університету ім. Юрія Федьковича</a:t>
            </a:r>
            <a:endParaRPr lang="uk-UA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6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464" y="79513"/>
            <a:ext cx="12192000" cy="44368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Українська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пісня…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вона зачаровує… А  українці відомі як співочий народ.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Українська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музика бере початок ще з часів Київської Русі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А далі розвивається, проникає в усі жанри та дарує світові неймовірних музикантів.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Представники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України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двічі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 перемагали на пісенному конкурсі «Євробачення».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Руслана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і Джамала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своїми потужними голосами та нестримною енергією на весь світ прорекламували Україну… 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</a:t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І в нашій школі жодне свято не обходиться без української пісні.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15" y="1997317"/>
            <a:ext cx="3427012" cy="214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38616" y="2138897"/>
            <a:ext cx="1574358" cy="2623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bg1"/>
                </a:solidFill>
              </a:rPr>
              <a:t>Руслана, 2004р.</a:t>
            </a:r>
            <a:endParaRPr lang="uk-UA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34" y="2036195"/>
            <a:ext cx="2750446" cy="206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917635" y="2170704"/>
            <a:ext cx="1733384" cy="2544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err="1" smtClean="0">
                <a:solidFill>
                  <a:schemeClr val="bg1"/>
                </a:solidFill>
              </a:rPr>
              <a:t>Джамалла</a:t>
            </a:r>
            <a:r>
              <a:rPr lang="uk-UA" sz="1200" dirty="0" smtClean="0">
                <a:solidFill>
                  <a:schemeClr val="bg1"/>
                </a:solidFill>
              </a:rPr>
              <a:t>, 2016р.</a:t>
            </a:r>
            <a:endParaRPr lang="uk-UA" sz="120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21" y="4367007"/>
            <a:ext cx="3261857" cy="2388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99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588" y="74357"/>
            <a:ext cx="11147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Традиції – код ідентичності народу. </a:t>
            </a:r>
            <a:endParaRPr lang="uk-UA" sz="2400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uk-UA" sz="2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У </a:t>
            </a:r>
            <a:r>
              <a:rPr lang="uk-UA" sz="24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них закладені віра, бачення світу. </a:t>
            </a:r>
            <a:endParaRPr lang="uk-UA" sz="2400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uk-UA" sz="2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Багато </a:t>
            </a:r>
            <a:r>
              <a:rPr lang="uk-UA" sz="24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українських традицій та обрядів ми дотримуємось і сьогодні – наприклад: колядки, щедрівки, Івана </a:t>
            </a:r>
            <a:r>
              <a:rPr lang="uk-UA" sz="2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Купала та </a:t>
            </a:r>
            <a:r>
              <a:rPr lang="uk-UA" sz="24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багато інших.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5" y="2091193"/>
            <a:ext cx="2932706" cy="192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97" y="2037862"/>
            <a:ext cx="3017520" cy="192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79" y="1940117"/>
            <a:ext cx="3793020" cy="243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91" y="4079019"/>
            <a:ext cx="4191248" cy="260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87" y="4012313"/>
            <a:ext cx="3999228" cy="266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123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04" y="127221"/>
            <a:ext cx="11938883" cy="2138901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У кожному регіоні своя вишиванка. </a:t>
            </a:r>
            <a:r>
              <a:rPr lang="uk-UA" sz="2000" dirty="0" smtClean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/>
            </a:r>
            <a:br>
              <a:rPr lang="uk-UA" sz="2000" dirty="0" smtClean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r>
              <a:rPr lang="uk-UA" sz="2000" dirty="0" smtClean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Окрема </a:t>
            </a:r>
            <a:r>
              <a:rPr lang="uk-UA" sz="2000" dirty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традиція – вишиваний національний одяг. </a:t>
            </a:r>
            <a:r>
              <a:rPr lang="uk-UA" sz="2000" dirty="0" smtClean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/>
            </a:r>
            <a:br>
              <a:rPr lang="uk-UA" sz="2000" dirty="0" smtClean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r>
              <a:rPr lang="uk-UA" sz="2000" dirty="0" smtClean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Українська </a:t>
            </a:r>
            <a:r>
              <a:rPr lang="uk-UA" sz="2000" dirty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вишиванка – самовираження українського народу, вона є відображенням цінностей, традицій, культури та історії. Крім того, вишиванка зараз – модний у всьому </a:t>
            </a:r>
            <a:r>
              <a:rPr lang="uk-UA" sz="2000" dirty="0" err="1" smtClean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свііті</a:t>
            </a:r>
            <a:r>
              <a:rPr lang="uk-UA" sz="2000" dirty="0" smtClean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 і тренд</a:t>
            </a:r>
            <a:r>
              <a:rPr lang="uk-UA" sz="2000" dirty="0">
                <a:ln w="3175" cmpd="sng"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. Кожен регіон має свої унікальні узори, які відображають їхні звички.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6238"/>
            <a:ext cx="6655242" cy="332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379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62" t="20403" b="2614"/>
          <a:stretch/>
        </p:blipFill>
        <p:spPr bwMode="auto">
          <a:xfrm>
            <a:off x="6655242" y="3133942"/>
            <a:ext cx="5505464" cy="3409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37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17" y="135172"/>
            <a:ext cx="12014021" cy="32123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Козацький дух, нескореність, підпільна боротьба, мабуть,  у крові українців</a:t>
            </a:r>
            <a:r>
              <a:rPr lang="uk-UA" sz="2200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.</a:t>
            </a:r>
            <a:br>
              <a:rPr lang="uk-UA" sz="2200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uk-UA" sz="2200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uk-UA" sz="2200" dirty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За жодних режимів українці не схиляли голову і не припиняли боротися за власну державу. Завжди знаходилися ті, що жертвували кар’єрою, здоров’ям, зрештою – життям за ідеї. </a:t>
            </a:r>
            <a:r>
              <a:rPr lang="uk-UA" sz="2200" b="1" dirty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Невже можна не пишатися такими предками?            </a:t>
            </a:r>
            <a:r>
              <a:rPr lang="uk-UA" sz="2200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/>
            </a:r>
            <a:br>
              <a:rPr lang="uk-UA" sz="2200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uk-UA" sz="2200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uk-UA" sz="2200" dirty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У нашій школі щороку проводиться родинне свято «Козацькі розваги», </a:t>
            </a:r>
            <a:r>
              <a:rPr lang="uk-UA" sz="2200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/>
            </a:r>
            <a:br>
              <a:rPr lang="uk-UA" sz="2200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</a:br>
            <a:r>
              <a:rPr lang="uk-UA" sz="2200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де </a:t>
            </a:r>
            <a:r>
              <a:rPr lang="uk-UA" sz="2200" dirty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хлопчики не тільки змагаються у силі,  спритності та кмітливості, а й знайомляться з цікавими фактами з життя  українських козаків. 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6" y="3069700"/>
            <a:ext cx="5454196" cy="306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34" y="3069700"/>
            <a:ext cx="5504952" cy="309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547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71" y="230587"/>
            <a:ext cx="11879249" cy="2933147"/>
          </a:xfrm>
        </p:spPr>
        <p:txBody>
          <a:bodyPr>
            <a:normAutofit/>
          </a:bodyPr>
          <a:lstStyle/>
          <a:p>
            <a:pPr algn="ctr"/>
            <a:r>
              <a:rPr lang="uk-UA" sz="3100" dirty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Ми переконані: кожному з нас пощастило бути частинкою неймовірної країни </a:t>
            </a:r>
            <a:r>
              <a:rPr lang="uk-UA" sz="3100" b="1" dirty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України</a:t>
            </a:r>
            <a:r>
              <a:rPr lang="uk-UA" sz="3100" dirty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3100" dirty="0" smtClean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100" dirty="0" smtClean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100" dirty="0" smtClean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Щодня </a:t>
            </a:r>
            <a:r>
              <a:rPr lang="uk-UA" sz="3100" dirty="0">
                <a:ln w="3175" cmpd="sng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змінювати себе і змінювати країну. Ставати кращими, розумнішими, добрішими.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26"/>
          <a:stretch/>
        </p:blipFill>
        <p:spPr>
          <a:xfrm>
            <a:off x="135171" y="2965837"/>
            <a:ext cx="3686949" cy="321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21" y="3163734"/>
            <a:ext cx="4024539" cy="301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99" y="2638947"/>
            <a:ext cx="4797287" cy="359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506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13867" y="286247"/>
            <a:ext cx="10884936" cy="268555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Мета: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любові до рідного краю, свого народу, шанобливе ставлення до його культури.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75" y="3283890"/>
            <a:ext cx="6098651" cy="304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4736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004" y="405516"/>
            <a:ext cx="11433976" cy="555796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						</a:t>
            </a:r>
            <a:r>
              <a:rPr lang="uk-UA" sz="2800" b="1" dirty="0" smtClean="0">
                <a:solidFill>
                  <a:srgbClr val="002060"/>
                </a:solidFill>
              </a:rPr>
              <a:t>	Дидактичні </a:t>
            </a:r>
            <a:r>
              <a:rPr lang="uk-UA" sz="2800" b="1" dirty="0">
                <a:solidFill>
                  <a:srgbClr val="002060"/>
                </a:solidFill>
              </a:rPr>
              <a:t>завдання проєкту:</a:t>
            </a:r>
            <a:r>
              <a:rPr lang="uk-UA" sz="2000" dirty="0">
                <a:solidFill>
                  <a:srgbClr val="002060"/>
                </a:solidFill>
              </a:rPr>
              <a:t/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b="1" dirty="0">
                <a:solidFill>
                  <a:srgbClr val="002060"/>
                </a:solidFill>
              </a:rPr>
              <a:t>Освітні:</a:t>
            </a:r>
            <a:r>
              <a:rPr lang="uk-UA" sz="2000" dirty="0">
                <a:solidFill>
                  <a:srgbClr val="002060"/>
                </a:solidFill>
              </a:rPr>
              <a:t/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оволодіння учасниками </a:t>
            </a:r>
            <a:r>
              <a:rPr lang="uk-UA" sz="2000" dirty="0" smtClean="0">
                <a:solidFill>
                  <a:srgbClr val="002060"/>
                </a:solidFill>
              </a:rPr>
              <a:t>проєкту </a:t>
            </a:r>
            <a:r>
              <a:rPr lang="uk-UA" sz="2000" dirty="0">
                <a:solidFill>
                  <a:srgbClr val="002060"/>
                </a:solidFill>
              </a:rPr>
              <a:t>новими знаннями;</a:t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формування мовної культури;</a:t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сприяти активації </a:t>
            </a:r>
            <a:r>
              <a:rPr lang="uk-UA" sz="2000" dirty="0" smtClean="0">
                <a:solidFill>
                  <a:srgbClr val="002060"/>
                </a:solidFill>
              </a:rPr>
              <a:t>пошуково-дослідницької </a:t>
            </a:r>
            <a:r>
              <a:rPr lang="uk-UA" sz="2000" dirty="0">
                <a:solidFill>
                  <a:srgbClr val="002060"/>
                </a:solidFill>
              </a:rPr>
              <a:t>роботи.</a:t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b="1" dirty="0">
                <a:solidFill>
                  <a:srgbClr val="002060"/>
                </a:solidFill>
              </a:rPr>
              <a:t>Розвиваючі:</a:t>
            </a:r>
            <a:r>
              <a:rPr lang="uk-UA" sz="2000" dirty="0">
                <a:solidFill>
                  <a:srgbClr val="002060"/>
                </a:solidFill>
              </a:rPr>
              <a:t/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удосконалення вмінь роботи з інформацією та </a:t>
            </a:r>
            <a:r>
              <a:rPr lang="uk-UA" sz="2000" dirty="0" smtClean="0">
                <a:solidFill>
                  <a:srgbClr val="002060"/>
                </a:solidFill>
              </a:rPr>
              <a:t>медіа ресурсами</a:t>
            </a:r>
            <a:r>
              <a:rPr lang="uk-UA" sz="2000" dirty="0">
                <a:solidFill>
                  <a:srgbClr val="002060"/>
                </a:solidFill>
              </a:rPr>
              <a:t>;</a:t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розвиток </a:t>
            </a:r>
            <a:r>
              <a:rPr lang="uk-UA" sz="2000" dirty="0" smtClean="0">
                <a:solidFill>
                  <a:srgbClr val="002060"/>
                </a:solidFill>
              </a:rPr>
              <a:t>пам</a:t>
            </a:r>
            <a:r>
              <a:rPr lang="en-US" sz="2000" dirty="0" smtClean="0">
                <a:solidFill>
                  <a:srgbClr val="002060"/>
                </a:solidFill>
              </a:rPr>
              <a:t>’</a:t>
            </a:r>
            <a:r>
              <a:rPr lang="uk-UA" sz="2000" dirty="0" smtClean="0">
                <a:solidFill>
                  <a:srgbClr val="002060"/>
                </a:solidFill>
              </a:rPr>
              <a:t>яті</a:t>
            </a:r>
            <a:r>
              <a:rPr lang="uk-UA" sz="2000" dirty="0">
                <a:solidFill>
                  <a:srgbClr val="002060"/>
                </a:solidFill>
              </a:rPr>
              <a:t>, </a:t>
            </a:r>
            <a:r>
              <a:rPr lang="uk-UA" sz="2000" dirty="0" smtClean="0">
                <a:solidFill>
                  <a:srgbClr val="002060"/>
                </a:solidFill>
              </a:rPr>
              <a:t>уяви, </a:t>
            </a:r>
            <a:r>
              <a:rPr lang="uk-UA" sz="2000" dirty="0">
                <a:solidFill>
                  <a:srgbClr val="002060"/>
                </a:solidFill>
              </a:rPr>
              <a:t>аналітичного мислення; </a:t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розвиток творчих та пізнавальних здібностей;</a:t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b="1" dirty="0">
                <a:solidFill>
                  <a:srgbClr val="002060"/>
                </a:solidFill>
              </a:rPr>
              <a:t>Виховні:</a:t>
            </a:r>
            <a:r>
              <a:rPr lang="uk-UA" sz="2000" dirty="0">
                <a:solidFill>
                  <a:srgbClr val="002060"/>
                </a:solidFill>
              </a:rPr>
              <a:t/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</a:t>
            </a:r>
            <a:r>
              <a:rPr lang="uk-UA" sz="2000" dirty="0" smtClean="0">
                <a:solidFill>
                  <a:srgbClr val="002060"/>
                </a:solidFill>
              </a:rPr>
              <a:t>виховання позитивного </a:t>
            </a:r>
            <a:r>
              <a:rPr lang="uk-UA" sz="2000" dirty="0">
                <a:solidFill>
                  <a:srgbClr val="002060"/>
                </a:solidFill>
              </a:rPr>
              <a:t>ставлення до національних і загальнолюдських цінностей;</a:t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виховання шанобливого ставлення до культури, історії своєї нації, рідного краю;</a:t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виховання патріотичних почуттів, гордості за свою </a:t>
            </a:r>
            <a:r>
              <a:rPr lang="uk-UA" sz="2000" dirty="0" smtClean="0">
                <a:solidFill>
                  <a:srgbClr val="002060"/>
                </a:solidFill>
              </a:rPr>
              <a:t>державу;</a:t>
            </a:r>
            <a:r>
              <a:rPr lang="uk-UA" sz="2000" dirty="0">
                <a:solidFill>
                  <a:srgbClr val="002060"/>
                </a:solidFill>
              </a:rPr>
              <a:t/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>– </a:t>
            </a:r>
            <a:r>
              <a:rPr lang="uk-UA" sz="2000" dirty="0" smtClean="0">
                <a:solidFill>
                  <a:srgbClr val="002060"/>
                </a:solidFill>
              </a:rPr>
              <a:t>виховання </a:t>
            </a:r>
            <a:r>
              <a:rPr lang="uk-UA" sz="2000" dirty="0">
                <a:solidFill>
                  <a:srgbClr val="002060"/>
                </a:solidFill>
              </a:rPr>
              <a:t>громадянина, патріота, гуманіста.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78831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892" y="254441"/>
            <a:ext cx="10940597" cy="565337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Очікувані результати:</a:t>
            </a:r>
            <a:r>
              <a:rPr lang="uk-UA" sz="4000" dirty="0">
                <a:solidFill>
                  <a:srgbClr val="7030A0"/>
                </a:solidFill>
              </a:rPr>
              <a:t/>
            </a:r>
            <a:br>
              <a:rPr lang="uk-UA" sz="4000" dirty="0">
                <a:solidFill>
                  <a:srgbClr val="7030A0"/>
                </a:solidFill>
              </a:rPr>
            </a:br>
            <a:r>
              <a:rPr lang="uk-UA" sz="4000" i="1" dirty="0">
                <a:solidFill>
                  <a:srgbClr val="7030A0"/>
                </a:solidFill>
              </a:rPr>
              <a:t>– </a:t>
            </a:r>
            <a:r>
              <a:rPr lang="uk-UA" sz="4000" b="1" i="1" dirty="0">
                <a:solidFill>
                  <a:srgbClr val="7030A0"/>
                </a:solidFill>
              </a:rPr>
              <a:t>поповнити скарбничку знань дітей новими та цікавими фактами;</a:t>
            </a:r>
            <a:br>
              <a:rPr lang="uk-UA" sz="4000" b="1" i="1" dirty="0">
                <a:solidFill>
                  <a:srgbClr val="7030A0"/>
                </a:solidFill>
              </a:rPr>
            </a:br>
            <a:r>
              <a:rPr lang="uk-UA" sz="4000" b="1" i="1" dirty="0">
                <a:solidFill>
                  <a:srgbClr val="7030A0"/>
                </a:solidFill>
              </a:rPr>
              <a:t>– більше дізнатися про свою державу;</a:t>
            </a:r>
            <a:br>
              <a:rPr lang="uk-UA" sz="4000" b="1" i="1" dirty="0">
                <a:solidFill>
                  <a:srgbClr val="7030A0"/>
                </a:solidFill>
              </a:rPr>
            </a:br>
            <a:r>
              <a:rPr lang="uk-UA" sz="4000" b="1" i="1" dirty="0">
                <a:solidFill>
                  <a:srgbClr val="7030A0"/>
                </a:solidFill>
              </a:rPr>
              <a:t>– прищеплювати навички </a:t>
            </a:r>
            <a:r>
              <a:rPr lang="uk-UA" sz="4000" b="1" i="1" dirty="0" smtClean="0">
                <a:solidFill>
                  <a:srgbClr val="7030A0"/>
                </a:solidFill>
              </a:rPr>
              <a:t>пошуково-дослідницької </a:t>
            </a:r>
            <a:r>
              <a:rPr lang="uk-UA" sz="4000" b="1" i="1" dirty="0">
                <a:solidFill>
                  <a:srgbClr val="7030A0"/>
                </a:solidFill>
              </a:rPr>
              <a:t>краєзнавчої роботи;</a:t>
            </a:r>
            <a:br>
              <a:rPr lang="uk-UA" sz="4000" b="1" i="1" dirty="0">
                <a:solidFill>
                  <a:srgbClr val="7030A0"/>
                </a:solidFill>
              </a:rPr>
            </a:br>
            <a:r>
              <a:rPr lang="uk-UA" sz="4000" b="1" i="1" dirty="0">
                <a:solidFill>
                  <a:srgbClr val="7030A0"/>
                </a:solidFill>
              </a:rPr>
              <a:t>– </a:t>
            </a:r>
            <a:r>
              <a:rPr lang="uk-UA" sz="4000" b="1" i="1" dirty="0" smtClean="0">
                <a:solidFill>
                  <a:srgbClr val="7030A0"/>
                </a:solidFill>
              </a:rPr>
              <a:t>виховувати </a:t>
            </a:r>
            <a:r>
              <a:rPr lang="uk-UA" sz="4000" b="1" i="1" dirty="0">
                <a:solidFill>
                  <a:srgbClr val="7030A0"/>
                </a:solidFill>
              </a:rPr>
              <a:t>культурно розвинену особистість.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41632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" y="373711"/>
            <a:ext cx="11179534" cy="6249725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505B3"/>
                </a:solidFill>
              </a:rPr>
              <a:t>Рідний край... Що таке рідний край? </a:t>
            </a:r>
            <a:r>
              <a:rPr lang="uk-UA" sz="3200" b="1" dirty="0" smtClean="0">
                <a:solidFill>
                  <a:srgbClr val="0505B3"/>
                </a:solidFill>
              </a:rPr>
              <a:t/>
            </a:r>
            <a:br>
              <a:rPr lang="uk-UA" sz="3200" b="1" dirty="0" smtClean="0">
                <a:solidFill>
                  <a:srgbClr val="0505B3"/>
                </a:solidFill>
              </a:rPr>
            </a:br>
            <a:r>
              <a:rPr lang="uk-UA" sz="3200" b="1" dirty="0" smtClean="0">
                <a:solidFill>
                  <a:srgbClr val="0505B3"/>
                </a:solidFill>
              </a:rPr>
              <a:t>Як </a:t>
            </a:r>
            <a:r>
              <a:rPr lang="uk-UA" sz="3200" b="1" dirty="0">
                <a:solidFill>
                  <a:srgbClr val="0505B3"/>
                </a:solidFill>
              </a:rPr>
              <a:t>його знайти? Яку роль рідний край відіграє у житті людини? </a:t>
            </a:r>
            <a:r>
              <a:rPr lang="uk-UA" sz="3200" b="1" dirty="0" smtClean="0">
                <a:solidFill>
                  <a:srgbClr val="0505B3"/>
                </a:solidFill>
              </a:rPr>
              <a:t/>
            </a:r>
            <a:br>
              <a:rPr lang="uk-UA" sz="3200" b="1" dirty="0" smtClean="0">
                <a:solidFill>
                  <a:srgbClr val="0505B3"/>
                </a:solidFill>
              </a:rPr>
            </a:br>
            <a:r>
              <a:rPr lang="uk-UA" sz="3200" b="1" dirty="0" smtClean="0">
                <a:solidFill>
                  <a:srgbClr val="0505B3"/>
                </a:solidFill>
              </a:rPr>
              <a:t>На </a:t>
            </a:r>
            <a:r>
              <a:rPr lang="uk-UA" sz="3200" b="1" dirty="0">
                <a:solidFill>
                  <a:srgbClr val="0505B3"/>
                </a:solidFill>
              </a:rPr>
              <a:t>це питання у кожної людини своя відповідь. </a:t>
            </a:r>
            <a:r>
              <a:rPr lang="uk-UA" sz="3200" b="1" dirty="0" smtClean="0">
                <a:solidFill>
                  <a:srgbClr val="0505B3"/>
                </a:solidFill>
              </a:rPr>
              <a:t/>
            </a:r>
            <a:br>
              <a:rPr lang="uk-UA" sz="3200" b="1" dirty="0" smtClean="0">
                <a:solidFill>
                  <a:srgbClr val="0505B3"/>
                </a:solidFill>
              </a:rPr>
            </a:br>
            <a:r>
              <a:rPr lang="uk-UA" sz="3200" b="1" dirty="0" smtClean="0">
                <a:solidFill>
                  <a:srgbClr val="0505B3"/>
                </a:solidFill>
              </a:rPr>
              <a:t>Для </a:t>
            </a:r>
            <a:r>
              <a:rPr lang="uk-UA" sz="3200" b="1" dirty="0">
                <a:solidFill>
                  <a:srgbClr val="0505B3"/>
                </a:solidFill>
              </a:rPr>
              <a:t>одного рідний край – це його країна</a:t>
            </a:r>
            <a:r>
              <a:rPr lang="uk-UA" sz="3200" b="1" dirty="0" smtClean="0">
                <a:solidFill>
                  <a:srgbClr val="0505B3"/>
                </a:solidFill>
              </a:rPr>
              <a:t>,</a:t>
            </a:r>
            <a:br>
              <a:rPr lang="uk-UA" sz="3200" b="1" dirty="0" smtClean="0">
                <a:solidFill>
                  <a:srgbClr val="0505B3"/>
                </a:solidFill>
              </a:rPr>
            </a:br>
            <a:r>
              <a:rPr lang="uk-UA" sz="3200" b="1" dirty="0" smtClean="0">
                <a:solidFill>
                  <a:srgbClr val="0505B3"/>
                </a:solidFill>
              </a:rPr>
              <a:t> </a:t>
            </a:r>
            <a:r>
              <a:rPr lang="uk-UA" sz="3200" b="1" dirty="0">
                <a:solidFill>
                  <a:srgbClr val="0505B3"/>
                </a:solidFill>
              </a:rPr>
              <a:t>для іншого – це місце, де він народився. Наповнення цього слова залежить і від людини загалом, і від епохи, в яку народився і в якій відбулося усвідомлення себе в контексті країни.</a:t>
            </a:r>
          </a:p>
        </p:txBody>
      </p:sp>
    </p:spTree>
    <p:extLst>
      <p:ext uri="{BB962C8B-B14F-4D97-AF65-F5344CB8AC3E}">
        <p14:creationId xmlns="" xmlns:p14="http://schemas.microsoft.com/office/powerpoint/2010/main" val="283787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977" y="262393"/>
            <a:ext cx="8563156" cy="5438692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„... Буває, часом сліпну від краси.  </a:t>
            </a:r>
            <a:b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Сміюсь, не тямлю,- що воно за диво,</a:t>
            </a:r>
            <a:b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 степи, це небо, ці ліси -  </a:t>
            </a:r>
            <a:b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 так гарно, чисто, незрадливо,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 як є – дорога, явори… </a:t>
            </a:r>
            <a:b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краса висока і нетлінна, </a:t>
            </a:r>
            <a:b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хоч спинись і з Богом говори…</a:t>
            </a:r>
            <a:b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 моє – все зветься Україна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Ліна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Костенко </a:t>
            </a:r>
          </a:p>
        </p:txBody>
      </p:sp>
    </p:spTree>
    <p:extLst>
      <p:ext uri="{BB962C8B-B14F-4D97-AF65-F5344CB8AC3E}">
        <p14:creationId xmlns="" xmlns:p14="http://schemas.microsoft.com/office/powerpoint/2010/main" val="282647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831"/>
            <a:ext cx="12192000" cy="70090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14800"/>
            <a:ext cx="5510463" cy="2743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У всьому світі кожен зна:  </a:t>
            </a:r>
            <a:b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</a:br>
            <a:r>
              <a:rPr lang="uk-UA" sz="2800" b="1" cap="none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Є </a:t>
            </a:r>
            <a: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батьківщина лиш одна.  </a:t>
            </a:r>
            <a:b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</a:br>
            <a:r>
              <a:rPr lang="uk-UA" sz="2800" b="1" cap="none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І </a:t>
            </a:r>
            <a: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в нас вона одна - єдина -  </a:t>
            </a:r>
            <a:b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</a:br>
            <a:r>
              <a:rPr lang="uk-UA" sz="2800" b="1" cap="none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Це </a:t>
            </a:r>
            <a: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наша славна Україна.  </a:t>
            </a:r>
            <a:b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</a:br>
            <a:r>
              <a:rPr lang="uk-UA" sz="2800" b="1" cap="none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Про </a:t>
            </a:r>
            <a: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Україну, рідний край,  </a:t>
            </a:r>
            <a:b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</a:br>
            <a:r>
              <a:rPr lang="uk-UA" sz="2800" b="1" cap="none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Ти </a:t>
            </a:r>
            <a:r>
              <a:rPr lang="uk-UA" sz="2800" b="1" cap="none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66FF"/>
                </a:solidFill>
              </a:rPr>
              <a:t>завжди, завжди пам'ятай!</a:t>
            </a:r>
          </a:p>
        </p:txBody>
      </p:sp>
    </p:spTree>
    <p:extLst>
      <p:ext uri="{BB962C8B-B14F-4D97-AF65-F5344CB8AC3E}">
        <p14:creationId xmlns="" xmlns:p14="http://schemas.microsoft.com/office/powerpoint/2010/main" val="9682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06734"/>
            <a:ext cx="11354063" cy="627357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Не усім країнам пощастило мати вихід до моря. Україна ж  має їх аж два</a:t>
            </a:r>
            <a:r>
              <a:rPr lang="uk-UA" sz="2000" b="1" dirty="0" smtClean="0">
                <a:solidFill>
                  <a:srgbClr val="7030A0"/>
                </a:solidFill>
              </a:rPr>
              <a:t>!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7030A0"/>
                </a:solidFill>
              </a:rPr>
              <a:t>Містичне</a:t>
            </a:r>
            <a:r>
              <a:rPr lang="uk-UA" sz="2000" b="1" dirty="0">
                <a:solidFill>
                  <a:srgbClr val="7030A0"/>
                </a:solidFill>
              </a:rPr>
              <a:t>,  без життя на глибині Чорне море та багате рослинними та тваринними організмами Азовське. </a:t>
            </a:r>
            <a:r>
              <a:rPr lang="uk-UA" sz="2000" b="1" dirty="0" smtClean="0">
                <a:solidFill>
                  <a:srgbClr val="7030A0"/>
                </a:solidFill>
              </a:rPr>
              <a:t/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За </a:t>
            </a:r>
            <a:r>
              <a:rPr lang="uk-UA" sz="2000" b="1" dirty="0">
                <a:solidFill>
                  <a:srgbClr val="7030A0"/>
                </a:solidFill>
              </a:rPr>
              <a:t>кількістю риби на одиницю площі Азовське море в 6,5 разів перевищує Каспійське, в 40 разів – Чорне та в 160 разів – Середземне море.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8" y="1205285"/>
            <a:ext cx="5361299" cy="335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56" y="1205285"/>
            <a:ext cx="5361299" cy="335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38254" y="4079019"/>
            <a:ext cx="970059" cy="34985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Чорне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37297" y="4079019"/>
            <a:ext cx="1278835" cy="34985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Азовське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9942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69" y="190831"/>
            <a:ext cx="8534400" cy="2488759"/>
          </a:xfrm>
        </p:spPr>
        <p:txBody>
          <a:bodyPr>
            <a:normAutofit fontScale="90000"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uk-UA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В Україні дуже різноманітний рел</a:t>
            </a:r>
            <a:r>
              <a:rPr lang="ru-RU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єф</a:t>
            </a:r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І нам пощастило, що на території України є </a:t>
            </a:r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гори.</a:t>
            </a:r>
            <a:b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Прекрасні </a:t>
            </a:r>
            <a:r>
              <a:rPr lang="uk-UA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Карпати та дивовижні Кримські гори.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" y="3357839"/>
            <a:ext cx="6442495" cy="219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36" y="2894274"/>
            <a:ext cx="5380880" cy="340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1791635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623</TotalTime>
  <Words>345</Words>
  <Application>Microsoft Office PowerPoint</Application>
  <PresentationFormat>Произвольный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 Пишаюся тобою,  рідний краю</vt:lpstr>
      <vt:lpstr>Мета: виховання любові до рідного краю, свого народу, шанобливе ставлення до його культури.</vt:lpstr>
      <vt:lpstr>       Дидактичні завдання проєкту: Освітні: – оволодіння учасниками проєкту новими знаннями; – формування мовної культури; – сприяти активації пошуково-дослідницької роботи. Розвиваючі: – удосконалення вмінь роботи з інформацією та медіа ресурсами; – розвиток пам’яті, уяви, аналітичного мислення;  – розвиток творчих та пізнавальних здібностей; Виховні: – виховання позитивного ставлення до національних і загальнолюдських цінностей; – виховання шанобливого ставлення до культури, історії своєї нації, рідного краю; – виховання патріотичних почуттів, гордості за свою державу; – виховання громадянина, патріота, гуманіста. </vt:lpstr>
      <vt:lpstr>Очікувані результати: – поповнити скарбничку знань дітей новими та цікавими фактами; – більше дізнатися про свою державу; – прищеплювати навички пошуково-дослідницької краєзнавчої роботи; – виховувати культурно розвинену особистість.</vt:lpstr>
      <vt:lpstr>Рідний край... Що таке рідний край?  Як його знайти? Яку роль рідний край відіграє у житті людини?  На це питання у кожної людини своя відповідь.  Для одного рідний край – це його країна,  для іншого – це місце, де він народився. Наповнення цього слова залежить і від людини загалом, і від епохи, в яку народився і в якій відбулося усвідомлення себе в контексті країни.</vt:lpstr>
      <vt:lpstr>„... Буває, часом сліпну від краси.   Сміюсь, не тямлю,- що воно за диво, Оці степи, це небо, ці ліси -   Усе так гарно, чисто, незрадливо, -   Усе як є – дорога, явори…  Така краса висока і нетлінна,  Що хоч спинись і з Богом говори… Усе моє – все зветься Україна…             Ліна Костенко </vt:lpstr>
      <vt:lpstr>У всьому світі кожен зна:   Є батьківщина лиш одна.   І в нас вона одна - єдина -   Це наша славна Україна.   Про Україну, рідний край,   Ти завжди, завжди пам'ятай!</vt:lpstr>
      <vt:lpstr>Не усім країнам пощастило мати вихід до моря. Україна ж  має їх аж два!               Містичне,  без життя на глибині Чорне море та багате рослинними та тваринними організмами Азовське.  За кількістю риби на одиницю площі Азовське море в 6,5 разів перевищує Каспійське, в 40 разів – Чорне та в 160 разів – Середземне море.</vt:lpstr>
      <vt:lpstr>В Україні дуже різноманітний рел’єф.  І нам пощастило, що на території України є гори. Прекрасні Карпати та дивовижні Кримські гори.</vt:lpstr>
      <vt:lpstr>Майже 16 % території України вкриті лісами. Загальна площа – понад 10 млн. га. За біорізноманіттям наші ліси посідають одне з перших місць у Європі.</vt:lpstr>
      <vt:lpstr>Якщо порахувати великі і маленькі річки України разом – виходить 63 тисячі! Загальна довжина річок і потічків – понад 206 тис. км.  З них -  93% завдовжки менше 10 км; річок завдовжки понад 10 км налічується 3219, а їхня загальна довжина становить близько 74 тис. км.  Ще в Україні багато мальовничих озер!  Близько 20 тисяч, з них сім тисяч – площею  більше 10 га.  Найбільше озеро – Ялпуг (на Одещині), а найглибше – Світязь (одне з Шацьких озер).</vt:lpstr>
      <vt:lpstr>В Україні є на що подивитись. І так вважають не лише українці.  Сім об’єктів з України входять до списку світової спадщини ЮНЕСКО.  А це близько 0,65% від загальної кількості об’єктів світової спадщини у світі. Зважаючи на розміри світу, не так вже й мало!  З них шість є культурними об’єктами та  один – природнім.  Також чимало архітектурних споруд України є у списку, який пропонують включити до світової спадщини. А значить,  їх цінують у світі!</vt:lpstr>
      <vt:lpstr>Українська пісня… вона зачаровує… А  українці відомі як співочий народ.  Українська музика бере початок ще з часів Київської Русі.  А далі розвивається, проникає в усі жанри та дарує світові неймовірних музикантів.  Представники України двічі перемагали на пісенному конкурсі «Євробачення».  Руслана і Джамала своїми потужними голосами та нестримною енергією на весь світ прорекламували Україну…                                                    І в нашій школі жодне свято не обходиться без української пісні. </vt:lpstr>
      <vt:lpstr>Слайд 14</vt:lpstr>
      <vt:lpstr>У кожному регіоні своя вишиванка.  Окрема традиція – вишиваний національний одяг.  Українська вишиванка – самовираження українського народу, вона є відображенням цінностей, традицій, культури та історії. Крім того, вишиванка зараз – модний у всьому свііті і тренд. Кожен регіон має свої унікальні узори, які відображають їхні звички.</vt:lpstr>
      <vt:lpstr>Козацький дух, нескореність, підпільна боротьба, мабуть,  у крові українців.  За жодних режимів українці не схиляли голову і не припиняли боротися за власну державу. Завжди знаходилися ті, що жертвували кар’єрою, здоров’ям, зрештою – життям за ідеї. Невже можна не пишатися такими предками?              У нашій школі щороку проводиться родинне свято «Козацькі розваги»,  де хлопчики не тільки змагаються у силі,  спритності та кмітливості, а й знайомляться з цікавими фактами з життя  українських козаків.   </vt:lpstr>
      <vt:lpstr>Ми переконані: кожному з нас пощастило бути частинкою неймовірної країни України.  Щодня змінювати себе і змінювати країну. Ставати кращими, розумнішими, добрішими.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 проект Пишаюся тобою, рідний краю</dc:title>
  <dc:creator>Серж</dc:creator>
  <cp:lastModifiedBy>1111</cp:lastModifiedBy>
  <cp:revision>40</cp:revision>
  <dcterms:created xsi:type="dcterms:W3CDTF">2020-10-11T07:46:02Z</dcterms:created>
  <dcterms:modified xsi:type="dcterms:W3CDTF">2020-10-22T08:10:56Z</dcterms:modified>
</cp:coreProperties>
</file>